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71" r:id="rId5"/>
    <p:sldId id="270" r:id="rId6"/>
  </p:sldIdLst>
  <p:sldSz cx="18288000" cy="10287000"/>
  <p:notesSz cx="6858000" cy="9144000"/>
  <p:embeddedFontLst>
    <p:embeddedFont>
      <p:font typeface="Montserrat Heavy" panose="020B0604020202020204" charset="0"/>
      <p:regular r:id="rId7"/>
    </p:embeddedFont>
    <p:embeddedFont>
      <p:font typeface="Montserrat Semi-Bold" panose="020B0604020202020204" charset="0"/>
      <p:regular r:id="rId8"/>
    </p:embeddedFont>
    <p:embeddedFont>
      <p:font typeface="Raleway Italics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168" y="2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2A64">
                <a:alpha val="100000"/>
              </a:srgbClr>
            </a:gs>
            <a:gs pos="100000">
              <a:srgbClr val="414C9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756814" y="-403607"/>
            <a:ext cx="6531186" cy="11641778"/>
            <a:chOff x="0" y="0"/>
            <a:chExt cx="1720148" cy="306614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20148" cy="3066147"/>
            </a:xfrm>
            <a:custGeom>
              <a:avLst/>
              <a:gdLst/>
              <a:ahLst/>
              <a:cxnLst/>
              <a:rect l="l" t="t" r="r" b="b"/>
              <a:pathLst>
                <a:path w="1720148" h="3066147">
                  <a:moveTo>
                    <a:pt x="0" y="0"/>
                  </a:moveTo>
                  <a:lnTo>
                    <a:pt x="1720148" y="0"/>
                  </a:lnTo>
                  <a:lnTo>
                    <a:pt x="1720148" y="3066147"/>
                  </a:lnTo>
                  <a:lnTo>
                    <a:pt x="0" y="3066147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it-I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20148" cy="31042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83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674092">
            <a:off x="-3513169" y="8339629"/>
            <a:ext cx="19149891" cy="6989710"/>
          </a:xfrm>
          <a:custGeom>
            <a:avLst/>
            <a:gdLst/>
            <a:ahLst/>
            <a:cxnLst/>
            <a:rect l="l" t="t" r="r" b="b"/>
            <a:pathLst>
              <a:path w="19149891" h="6989710">
                <a:moveTo>
                  <a:pt x="0" y="0"/>
                </a:moveTo>
                <a:lnTo>
                  <a:pt x="19149891" y="0"/>
                </a:lnTo>
                <a:lnTo>
                  <a:pt x="19149891" y="6989710"/>
                </a:lnTo>
                <a:lnTo>
                  <a:pt x="0" y="69897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Freeform 6"/>
          <p:cNvSpPr/>
          <p:nvPr/>
        </p:nvSpPr>
        <p:spPr>
          <a:xfrm rot="828919" flipH="1" flipV="1">
            <a:off x="1076036" y="-4819412"/>
            <a:ext cx="19149891" cy="6989710"/>
          </a:xfrm>
          <a:custGeom>
            <a:avLst/>
            <a:gdLst/>
            <a:ahLst/>
            <a:cxnLst/>
            <a:rect l="l" t="t" r="r" b="b"/>
            <a:pathLst>
              <a:path w="19149891" h="6989710">
                <a:moveTo>
                  <a:pt x="19149891" y="6989710"/>
                </a:moveTo>
                <a:lnTo>
                  <a:pt x="0" y="6989710"/>
                </a:lnTo>
                <a:lnTo>
                  <a:pt x="0" y="0"/>
                </a:lnTo>
                <a:lnTo>
                  <a:pt x="19149891" y="0"/>
                </a:lnTo>
                <a:lnTo>
                  <a:pt x="19149891" y="6989710"/>
                </a:lnTo>
                <a:close/>
              </a:path>
            </a:pathLst>
          </a:custGeom>
          <a:blipFill>
            <a:blip r:embed="rId2">
              <a:alphaModFix amt="43000"/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8" name="TextBox 8"/>
          <p:cNvSpPr txBox="1"/>
          <p:nvPr/>
        </p:nvSpPr>
        <p:spPr>
          <a:xfrm>
            <a:off x="2076543" y="3354279"/>
            <a:ext cx="9506012" cy="2706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09"/>
              </a:lnSpc>
            </a:pPr>
            <a:r>
              <a:rPr lang="en-US" sz="11062" b="1" dirty="0">
                <a:solidFill>
                  <a:srgbClr val="FFFFFF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Smart</a:t>
            </a:r>
          </a:p>
          <a:p>
            <a:pPr algn="l">
              <a:lnSpc>
                <a:spcPts val="10509"/>
              </a:lnSpc>
            </a:pPr>
            <a:r>
              <a:rPr lang="en-US" sz="11062" b="1" dirty="0">
                <a:solidFill>
                  <a:srgbClr val="FFFFFF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Bedroom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076543" y="7622986"/>
            <a:ext cx="5482510" cy="898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7"/>
              </a:lnSpc>
            </a:pPr>
            <a:r>
              <a:rPr lang="en-US" sz="3682" i="1" dirty="0">
                <a:solidFill>
                  <a:srgbClr val="FFFFFF"/>
                </a:solidFill>
                <a:latin typeface="Raleway Italics"/>
                <a:ea typeface="Raleway Italics"/>
                <a:cs typeface="Raleway Italics"/>
                <a:sym typeface="Raleway Italics"/>
              </a:rPr>
              <a:t>Designed by:</a:t>
            </a:r>
          </a:p>
          <a:p>
            <a:pPr algn="l">
              <a:lnSpc>
                <a:spcPts val="3497"/>
              </a:lnSpc>
            </a:pPr>
            <a:r>
              <a:rPr lang="en-US" sz="3682" i="1" dirty="0">
                <a:solidFill>
                  <a:srgbClr val="FFFFFF"/>
                </a:solidFill>
                <a:latin typeface="Raleway Italics"/>
                <a:ea typeface="Raleway Italics"/>
                <a:cs typeface="Raleway Italics"/>
                <a:sym typeface="Raleway Italics"/>
              </a:rPr>
              <a:t>Fabio Zippo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2A64">
                <a:alpha val="100000"/>
              </a:srgbClr>
            </a:gs>
            <a:gs pos="100000">
              <a:srgbClr val="414C9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572293">
            <a:off x="-5799371" y="6668368"/>
            <a:ext cx="19149891" cy="6989710"/>
          </a:xfrm>
          <a:custGeom>
            <a:avLst/>
            <a:gdLst/>
            <a:ahLst/>
            <a:cxnLst/>
            <a:rect l="l" t="t" r="r" b="b"/>
            <a:pathLst>
              <a:path w="19149891" h="6989710">
                <a:moveTo>
                  <a:pt x="0" y="0"/>
                </a:moveTo>
                <a:lnTo>
                  <a:pt x="19149891" y="0"/>
                </a:lnTo>
                <a:lnTo>
                  <a:pt x="19149891" y="6989710"/>
                </a:lnTo>
                <a:lnTo>
                  <a:pt x="0" y="69897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>
            <a:off x="2052822" y="3071015"/>
            <a:ext cx="3970782" cy="8229600"/>
          </a:xfrm>
          <a:custGeom>
            <a:avLst/>
            <a:gdLst/>
            <a:ahLst/>
            <a:cxnLst/>
            <a:rect l="l" t="t" r="r" b="b"/>
            <a:pathLst>
              <a:path w="3970782" h="8229600">
                <a:moveTo>
                  <a:pt x="0" y="0"/>
                </a:moveTo>
                <a:lnTo>
                  <a:pt x="3970782" y="0"/>
                </a:lnTo>
                <a:lnTo>
                  <a:pt x="397078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4" name="Freeform 4"/>
          <p:cNvSpPr/>
          <p:nvPr/>
        </p:nvSpPr>
        <p:spPr>
          <a:xfrm>
            <a:off x="3775575" y="2080415"/>
            <a:ext cx="2691369" cy="2691369"/>
          </a:xfrm>
          <a:custGeom>
            <a:avLst/>
            <a:gdLst/>
            <a:ahLst/>
            <a:cxnLst/>
            <a:rect l="l" t="t" r="r" b="b"/>
            <a:pathLst>
              <a:path w="2691369" h="2691369">
                <a:moveTo>
                  <a:pt x="0" y="0"/>
                </a:moveTo>
                <a:lnTo>
                  <a:pt x="2691368" y="0"/>
                </a:lnTo>
                <a:lnTo>
                  <a:pt x="2691368" y="2691368"/>
                </a:lnTo>
                <a:lnTo>
                  <a:pt x="0" y="26913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5" name="Freeform 5"/>
          <p:cNvSpPr/>
          <p:nvPr/>
        </p:nvSpPr>
        <p:spPr>
          <a:xfrm rot="1572293" flipV="1">
            <a:off x="8920761" y="-3494855"/>
            <a:ext cx="19149891" cy="6989710"/>
          </a:xfrm>
          <a:custGeom>
            <a:avLst/>
            <a:gdLst/>
            <a:ahLst/>
            <a:cxnLst/>
            <a:rect l="l" t="t" r="r" b="b"/>
            <a:pathLst>
              <a:path w="19149891" h="6989710">
                <a:moveTo>
                  <a:pt x="0" y="6989710"/>
                </a:moveTo>
                <a:lnTo>
                  <a:pt x="19149891" y="6989710"/>
                </a:lnTo>
                <a:lnTo>
                  <a:pt x="19149891" y="0"/>
                </a:lnTo>
                <a:lnTo>
                  <a:pt x="0" y="0"/>
                </a:lnTo>
                <a:lnTo>
                  <a:pt x="0" y="6989710"/>
                </a:lnTo>
                <a:close/>
              </a:path>
            </a:pathLst>
          </a:custGeo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3" name="TextBox 13"/>
          <p:cNvSpPr txBox="1"/>
          <p:nvPr/>
        </p:nvSpPr>
        <p:spPr>
          <a:xfrm>
            <a:off x="7945523" y="2035168"/>
            <a:ext cx="7366041" cy="110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3"/>
              </a:lnSpc>
            </a:pPr>
            <a:r>
              <a:rPr lang="en-US" sz="8572" b="1" dirty="0">
                <a:solidFill>
                  <a:srgbClr val="FFFFFF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Introduction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945523" y="3619500"/>
            <a:ext cx="8533572" cy="5051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9"/>
              </a:lnSpc>
            </a:pPr>
            <a:r>
              <a:rPr lang="en-US" sz="2573" i="1" dirty="0">
                <a:solidFill>
                  <a:srgbClr val="FFFFFF"/>
                </a:solidFill>
                <a:latin typeface="Raleway Italics"/>
                <a:ea typeface="Raleway Italics"/>
                <a:cs typeface="Raleway Italics"/>
                <a:sym typeface="Raleway Italics"/>
              </a:rPr>
              <a:t>The project implements a smart bedroom to enhance the experience of the owner of the house.</a:t>
            </a:r>
          </a:p>
          <a:p>
            <a:pPr algn="l">
              <a:lnSpc>
                <a:spcPts val="3319"/>
              </a:lnSpc>
            </a:pPr>
            <a:endParaRPr lang="en-US" sz="2573" i="1" dirty="0">
              <a:solidFill>
                <a:srgbClr val="FFFFFF"/>
              </a:solidFill>
              <a:latin typeface="Raleway Italics"/>
              <a:ea typeface="Raleway Italics"/>
              <a:cs typeface="Raleway Italics"/>
              <a:sym typeface="Raleway Italics"/>
            </a:endParaRPr>
          </a:p>
          <a:p>
            <a:pPr algn="l">
              <a:lnSpc>
                <a:spcPts val="3319"/>
              </a:lnSpc>
            </a:pPr>
            <a:r>
              <a:rPr lang="en-US" sz="2573" i="1" dirty="0">
                <a:solidFill>
                  <a:srgbClr val="FFFFFF"/>
                </a:solidFill>
                <a:latin typeface="Raleway Italics"/>
                <a:ea typeface="Raleway Italics"/>
                <a:cs typeface="Raleway Italics"/>
                <a:sym typeface="Raleway Italics"/>
              </a:rPr>
              <a:t>The smart controller of this bedroom allows the owner to:</a:t>
            </a:r>
            <a:br>
              <a:rPr lang="en-US" sz="2573" i="1" dirty="0">
                <a:solidFill>
                  <a:srgbClr val="FFFFFF"/>
                </a:solidFill>
                <a:latin typeface="Raleway Italics"/>
                <a:ea typeface="Raleway Italics"/>
                <a:cs typeface="Raleway Italics"/>
                <a:sym typeface="Raleway Italics"/>
              </a:rPr>
            </a:br>
            <a:r>
              <a:rPr lang="en-US" sz="2573" i="1" dirty="0">
                <a:solidFill>
                  <a:srgbClr val="FFFFFF"/>
                </a:solidFill>
                <a:latin typeface="Raleway Italics"/>
                <a:ea typeface="Raleway Italics"/>
                <a:cs typeface="Raleway Italics"/>
                <a:sym typeface="Raleway Italics"/>
              </a:rPr>
              <a:t> </a:t>
            </a:r>
          </a:p>
          <a:p>
            <a:pPr marL="457200" indent="-457200" algn="l">
              <a:lnSpc>
                <a:spcPts val="3319"/>
              </a:lnSpc>
              <a:buFont typeface="Arial" panose="020B0604020202020204" pitchFamily="34" charset="0"/>
              <a:buChar char="•"/>
            </a:pPr>
            <a:r>
              <a:rPr lang="en-US" sz="2573" i="1" dirty="0">
                <a:solidFill>
                  <a:srgbClr val="FFFFFF"/>
                </a:solidFill>
                <a:latin typeface="Raleway Italics"/>
                <a:ea typeface="Raleway Italics"/>
                <a:cs typeface="Raleway Italics"/>
                <a:sym typeface="Raleway Italics"/>
              </a:rPr>
              <a:t>Turn on/off the lights and adjust its brightness</a:t>
            </a:r>
          </a:p>
          <a:p>
            <a:pPr marL="457200" indent="-457200" algn="l">
              <a:lnSpc>
                <a:spcPts val="3319"/>
              </a:lnSpc>
              <a:buFont typeface="Arial" panose="020B0604020202020204" pitchFamily="34" charset="0"/>
              <a:buChar char="•"/>
            </a:pPr>
            <a:r>
              <a:rPr lang="en-US" sz="2573" i="1" dirty="0">
                <a:solidFill>
                  <a:srgbClr val="FFFFFF"/>
                </a:solidFill>
                <a:latin typeface="Raleway Italics"/>
                <a:ea typeface="Raleway Italics"/>
                <a:cs typeface="Raleway Italics"/>
                <a:sym typeface="Raleway Italics"/>
              </a:rPr>
              <a:t>Turn on/off the heating/cooling system and adjust its temperature</a:t>
            </a:r>
          </a:p>
          <a:p>
            <a:pPr marL="457200" indent="-457200" algn="l">
              <a:lnSpc>
                <a:spcPts val="3319"/>
              </a:lnSpc>
              <a:buFont typeface="Arial" panose="020B0604020202020204" pitchFamily="34" charset="0"/>
              <a:buChar char="•"/>
            </a:pPr>
            <a:r>
              <a:rPr lang="en-US" sz="2573" i="1" dirty="0">
                <a:solidFill>
                  <a:srgbClr val="FFFFFF"/>
                </a:solidFill>
                <a:latin typeface="Raleway Italics"/>
                <a:ea typeface="Raleway Italics"/>
                <a:cs typeface="Raleway Italics"/>
                <a:sym typeface="Raleway Italics"/>
              </a:rPr>
              <a:t>Turn on/off music, adjust the volume and scroll through songs</a:t>
            </a:r>
          </a:p>
          <a:p>
            <a:pPr marL="457200" indent="-457200" algn="l">
              <a:lnSpc>
                <a:spcPts val="3319"/>
              </a:lnSpc>
              <a:buFont typeface="Arial" panose="020B0604020202020204" pitchFamily="34" charset="0"/>
              <a:buChar char="•"/>
            </a:pPr>
            <a:r>
              <a:rPr lang="en-US" sz="2573" i="1" dirty="0">
                <a:solidFill>
                  <a:srgbClr val="FFFFFF"/>
                </a:solidFill>
                <a:latin typeface="Raleway Italics"/>
                <a:ea typeface="Raleway Italics"/>
                <a:cs typeface="Raleway Italics"/>
                <a:sym typeface="Raleway Italics"/>
              </a:rPr>
              <a:t>Finally, it allows the user to shut down or turn on all of these components simultaneously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1B7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314761">
            <a:off x="6022703" y="6330713"/>
            <a:ext cx="19149891" cy="6989710"/>
          </a:xfrm>
          <a:custGeom>
            <a:avLst/>
            <a:gdLst/>
            <a:ahLst/>
            <a:cxnLst/>
            <a:rect l="l" t="t" r="r" b="b"/>
            <a:pathLst>
              <a:path w="19149891" h="6989710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/>
          <p:cNvSpPr/>
          <p:nvPr/>
        </p:nvSpPr>
        <p:spPr>
          <a:xfrm rot="1572293" flipV="1">
            <a:off x="3960635" y="-5525403"/>
            <a:ext cx="19149891" cy="6989710"/>
          </a:xfrm>
          <a:custGeom>
            <a:avLst/>
            <a:gdLst/>
            <a:ahLst/>
            <a:cxnLst/>
            <a:rect l="l" t="t" r="r" b="b"/>
            <a:pathLst>
              <a:path w="19149891" h="6989710">
                <a:moveTo>
                  <a:pt x="0" y="6989711"/>
                </a:moveTo>
                <a:lnTo>
                  <a:pt x="19149891" y="6989711"/>
                </a:lnTo>
                <a:lnTo>
                  <a:pt x="19149891" y="0"/>
                </a:lnTo>
                <a:lnTo>
                  <a:pt x="0" y="0"/>
                </a:lnTo>
                <a:lnTo>
                  <a:pt x="0" y="6989711"/>
                </a:lnTo>
                <a:close/>
              </a:path>
            </a:pathLst>
          </a:custGeo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23" name="TextBox 23"/>
          <p:cNvSpPr txBox="1"/>
          <p:nvPr/>
        </p:nvSpPr>
        <p:spPr>
          <a:xfrm>
            <a:off x="-476596" y="387734"/>
            <a:ext cx="9965350" cy="10506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43"/>
              </a:lnSpc>
            </a:pPr>
            <a:r>
              <a:rPr lang="en-US" sz="8572" b="1" dirty="0">
                <a:solidFill>
                  <a:srgbClr val="36E9FD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Requirements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D8D1ED9B-0EF3-1706-54EA-CEF89F9807FD}"/>
              </a:ext>
            </a:extLst>
          </p:cNvPr>
          <p:cNvSpPr txBox="1"/>
          <p:nvPr/>
        </p:nvSpPr>
        <p:spPr>
          <a:xfrm>
            <a:off x="685800" y="1438406"/>
            <a:ext cx="11963400" cy="827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R1: The user can turn on the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lights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and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shut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them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down by the controller</a:t>
            </a:r>
          </a:p>
          <a:p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R2: The user can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adjust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the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brightness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of the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lights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with a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simple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controller</a:t>
            </a:r>
          </a:p>
          <a:p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R3 : The user can turn on the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heating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/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cooling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system and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shut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it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down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manually</a:t>
            </a:r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R4: The user can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adjust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the temperature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adding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or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subtracting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one</a:t>
            </a:r>
          </a:p>
          <a:p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R5: The user can turn on the music or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shut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it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down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manually</a:t>
            </a:r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R6: The user can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adjust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the volume</a:t>
            </a:r>
          </a:p>
          <a:p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R7: The user can scroll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through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songs or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let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them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finish and go to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next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/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previous</a:t>
            </a:r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R8: The user can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shut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the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whole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system down with one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command</a:t>
            </a:r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  <a:p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R9: The user can turn the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whole</a:t>
            </a:r>
            <a:r>
              <a:rPr lang="it-IT" sz="2800" dirty="0">
                <a:solidFill>
                  <a:schemeClr val="bg1"/>
                </a:solidFill>
                <a:latin typeface="Raleway Italics" panose="020B0604020202020204" charset="0"/>
              </a:rPr>
              <a:t> system on with one </a:t>
            </a:r>
            <a:r>
              <a:rPr lang="it-IT" sz="2800" dirty="0" err="1">
                <a:solidFill>
                  <a:schemeClr val="bg1"/>
                </a:solidFill>
                <a:latin typeface="Raleway Italics" panose="020B0604020202020204" charset="0"/>
              </a:rPr>
              <a:t>command</a:t>
            </a:r>
            <a:endParaRPr lang="it-IT" sz="2800" dirty="0">
              <a:solidFill>
                <a:schemeClr val="bg1"/>
              </a:solidFill>
              <a:latin typeface="Raleway Italics" panose="020B0604020202020204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C94FBAC-0FB3-D8AF-48F0-E24B1D110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9428" y="3673197"/>
            <a:ext cx="5378572" cy="256814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1B7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40D2DC-A435-9C84-8CDD-5F587C53A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92C97E0-4514-0DCF-B2E2-1AA3EFE27049}"/>
              </a:ext>
            </a:extLst>
          </p:cNvPr>
          <p:cNvSpPr/>
          <p:nvPr/>
        </p:nvSpPr>
        <p:spPr>
          <a:xfrm rot="-1314761">
            <a:off x="6022703" y="6330713"/>
            <a:ext cx="19149891" cy="6989710"/>
          </a:xfrm>
          <a:custGeom>
            <a:avLst/>
            <a:gdLst/>
            <a:ahLst/>
            <a:cxnLst/>
            <a:rect l="l" t="t" r="r" b="b"/>
            <a:pathLst>
              <a:path w="19149891" h="6989710">
                <a:moveTo>
                  <a:pt x="0" y="0"/>
                </a:moveTo>
                <a:lnTo>
                  <a:pt x="19149891" y="0"/>
                </a:lnTo>
                <a:lnTo>
                  <a:pt x="19149891" y="6989711"/>
                </a:lnTo>
                <a:lnTo>
                  <a:pt x="0" y="69897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95DF29FD-E5FA-36D0-D11E-E043B69CB4F4}"/>
              </a:ext>
            </a:extLst>
          </p:cNvPr>
          <p:cNvSpPr/>
          <p:nvPr/>
        </p:nvSpPr>
        <p:spPr>
          <a:xfrm rot="1572293" flipV="1">
            <a:off x="3960635" y="-5525403"/>
            <a:ext cx="19149891" cy="6989710"/>
          </a:xfrm>
          <a:custGeom>
            <a:avLst/>
            <a:gdLst/>
            <a:ahLst/>
            <a:cxnLst/>
            <a:rect l="l" t="t" r="r" b="b"/>
            <a:pathLst>
              <a:path w="19149891" h="6989710">
                <a:moveTo>
                  <a:pt x="0" y="6989711"/>
                </a:moveTo>
                <a:lnTo>
                  <a:pt x="19149891" y="6989711"/>
                </a:lnTo>
                <a:lnTo>
                  <a:pt x="19149891" y="0"/>
                </a:lnTo>
                <a:lnTo>
                  <a:pt x="0" y="0"/>
                </a:lnTo>
                <a:lnTo>
                  <a:pt x="0" y="6989711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F0B79AD8-E34A-4334-19C9-4E2480B09771}"/>
              </a:ext>
            </a:extLst>
          </p:cNvPr>
          <p:cNvSpPr txBox="1"/>
          <p:nvPr/>
        </p:nvSpPr>
        <p:spPr>
          <a:xfrm>
            <a:off x="-476596" y="387734"/>
            <a:ext cx="9965350" cy="10506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43"/>
              </a:lnSpc>
            </a:pPr>
            <a:r>
              <a:rPr lang="en-US" sz="8572" b="1" dirty="0">
                <a:solidFill>
                  <a:srgbClr val="36E9FD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Simulation</a:t>
            </a:r>
            <a:r>
              <a:rPr lang="en-US" sz="8572" b="1">
                <a:solidFill>
                  <a:srgbClr val="36E9FD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: </a:t>
            </a:r>
            <a:endParaRPr lang="en-US" sz="8572" b="1" dirty="0">
              <a:solidFill>
                <a:srgbClr val="36E9FD"/>
              </a:solidFill>
              <a:latin typeface="Montserrat Semi-Bold"/>
              <a:ea typeface="Montserrat Semi-Bold"/>
              <a:cs typeface="Montserrat Semi-Bold"/>
              <a:sym typeface="Montserrat Semi-Bold"/>
            </a:endParaRPr>
          </a:p>
        </p:txBody>
      </p:sp>
      <p:pic>
        <p:nvPicPr>
          <p:cNvPr id="7" name="fsm">
            <a:hlinkClick r:id="" action="ppaction://media"/>
            <a:extLst>
              <a:ext uri="{FF2B5EF4-FFF2-40B4-BE49-F238E27FC236}">
                <a16:creationId xmlns:a16="http://schemas.microsoft.com/office/drawing/2014/main" id="{256FE479-E580-1B8D-56C0-33F6937D5A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1444641"/>
            <a:ext cx="13868400" cy="780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713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0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2A64">
                <a:alpha val="100000"/>
              </a:srgbClr>
            </a:gs>
            <a:gs pos="100000">
              <a:srgbClr val="414C94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 rot="-3647679">
            <a:off x="5750070" y="2254213"/>
            <a:ext cx="27455017" cy="10021081"/>
          </a:xfrm>
          <a:custGeom>
            <a:avLst/>
            <a:gdLst/>
            <a:ahLst/>
            <a:cxnLst/>
            <a:rect l="l" t="t" r="r" b="b"/>
            <a:pathLst>
              <a:path w="27455017" h="10021081">
                <a:moveTo>
                  <a:pt x="0" y="0"/>
                </a:moveTo>
                <a:lnTo>
                  <a:pt x="27455017" y="0"/>
                </a:lnTo>
                <a:lnTo>
                  <a:pt x="27455017" y="10021081"/>
                </a:lnTo>
                <a:lnTo>
                  <a:pt x="0" y="100210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6" name="Freeform 6"/>
          <p:cNvSpPr/>
          <p:nvPr/>
        </p:nvSpPr>
        <p:spPr>
          <a:xfrm rot="-1161320" flipV="1">
            <a:off x="-5537192" y="-4329620"/>
            <a:ext cx="19149891" cy="6989710"/>
          </a:xfrm>
          <a:custGeom>
            <a:avLst/>
            <a:gdLst/>
            <a:ahLst/>
            <a:cxnLst/>
            <a:rect l="l" t="t" r="r" b="b"/>
            <a:pathLst>
              <a:path w="19149891" h="6989710">
                <a:moveTo>
                  <a:pt x="0" y="6989710"/>
                </a:moveTo>
                <a:lnTo>
                  <a:pt x="19149891" y="6989710"/>
                </a:lnTo>
                <a:lnTo>
                  <a:pt x="19149891" y="0"/>
                </a:lnTo>
                <a:lnTo>
                  <a:pt x="0" y="0"/>
                </a:lnTo>
                <a:lnTo>
                  <a:pt x="0" y="6989710"/>
                </a:lnTo>
                <a:close/>
              </a:path>
            </a:pathLst>
          </a:custGeom>
          <a:blipFill>
            <a:blip r:embed="rId2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12" name="TextBox 12"/>
          <p:cNvSpPr txBox="1"/>
          <p:nvPr/>
        </p:nvSpPr>
        <p:spPr>
          <a:xfrm>
            <a:off x="4555863" y="4411280"/>
            <a:ext cx="9176274" cy="1100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43"/>
              </a:lnSpc>
            </a:pPr>
            <a:r>
              <a:rPr lang="en-US" sz="8572" b="1">
                <a:solidFill>
                  <a:srgbClr val="36E9FD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223</Words>
  <Application>Microsoft Office PowerPoint</Application>
  <PresentationFormat>Personalizzato</PresentationFormat>
  <Paragraphs>32</Paragraphs>
  <Slides>5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1" baseType="lpstr">
      <vt:lpstr>Arial</vt:lpstr>
      <vt:lpstr>Calibri</vt:lpstr>
      <vt:lpstr>Montserrat Semi-Bold</vt:lpstr>
      <vt:lpstr>Montserrat Heavy</vt:lpstr>
      <vt:lpstr>Raleway Italics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Purple Gradient Tech Futuristic Artificial Intelligence Presentation</dc:title>
  <dc:creator>Fabio Zippo</dc:creator>
  <cp:lastModifiedBy>ZIPPO FABIO</cp:lastModifiedBy>
  <cp:revision>4</cp:revision>
  <dcterms:created xsi:type="dcterms:W3CDTF">2006-08-16T00:00:00Z</dcterms:created>
  <dcterms:modified xsi:type="dcterms:W3CDTF">2025-10-28T10:29:47Z</dcterms:modified>
  <dc:identifier>DAG3AwjPpgM</dc:identifier>
</cp:coreProperties>
</file>

<file path=docProps/thumbnail.jpeg>
</file>